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20"/>
  </p:notesMasterIdLst>
  <p:sldIdLst>
    <p:sldId id="283" r:id="rId2"/>
    <p:sldId id="269" r:id="rId3"/>
    <p:sldId id="286" r:id="rId4"/>
    <p:sldId id="287" r:id="rId5"/>
    <p:sldId id="290" r:id="rId6"/>
    <p:sldId id="288" r:id="rId7"/>
    <p:sldId id="284" r:id="rId8"/>
    <p:sldId id="285" r:id="rId9"/>
    <p:sldId id="279" r:id="rId10"/>
    <p:sldId id="275" r:id="rId11"/>
    <p:sldId id="294" r:id="rId12"/>
    <p:sldId id="295" r:id="rId13"/>
    <p:sldId id="292" r:id="rId14"/>
    <p:sldId id="291" r:id="rId15"/>
    <p:sldId id="296" r:id="rId16"/>
    <p:sldId id="273" r:id="rId17"/>
    <p:sldId id="27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A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k\Documents\General%20Assembly\Data%20Science%209-18-17%20-%2012-20-17\Chronological%20Linear%20Reg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ysClr val="windowText" lastClr="000000"/>
                </a:solidFill>
              </a:rPr>
              <a:t>TTS Test Scores by General</a:t>
            </a:r>
            <a:r>
              <a:rPr lang="en-US" sz="2000" baseline="0">
                <a:solidFill>
                  <a:sysClr val="windowText" lastClr="000000"/>
                </a:solidFill>
              </a:rPr>
              <a:t> Election Year</a:t>
            </a:r>
            <a:endParaRPr lang="en-US" sz="200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15897435897435896"/>
          <c:y val="1.91204588910133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'Chronological Linear Regression'!$A$2</c:f>
              <c:strCache>
                <c:ptCount val="1"/>
                <c:pt idx="0">
                  <c:v>Democrat Votes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'Chronological Linear Regression'!$B$1:$D$1</c:f>
              <c:numCache>
                <c:formatCode>General</c:formatCode>
                <c:ptCount val="3"/>
                <c:pt idx="0">
                  <c:v>2008</c:v>
                </c:pt>
                <c:pt idx="1">
                  <c:v>2012</c:v>
                </c:pt>
                <c:pt idx="2">
                  <c:v>2016</c:v>
                </c:pt>
              </c:numCache>
            </c:numRef>
          </c:cat>
          <c:val>
            <c:numRef>
              <c:f>'Chronological Linear Regression'!$B$2:$D$2</c:f>
              <c:numCache>
                <c:formatCode>General</c:formatCode>
                <c:ptCount val="3"/>
                <c:pt idx="0">
                  <c:v>0.95299999999999996</c:v>
                </c:pt>
                <c:pt idx="1">
                  <c:v>0.95599999999999996</c:v>
                </c:pt>
                <c:pt idx="2">
                  <c:v>0.94699999999999995</c:v>
                </c:pt>
              </c:numCache>
            </c:numRef>
          </c:val>
        </c:ser>
        <c:ser>
          <c:idx val="1"/>
          <c:order val="1"/>
          <c:tx>
            <c:strRef>
              <c:f>'Chronological Linear Regression'!$A$3</c:f>
              <c:strCache>
                <c:ptCount val="1"/>
                <c:pt idx="0">
                  <c:v>Republican Votes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'Chronological Linear Regression'!$B$1:$D$1</c:f>
              <c:numCache>
                <c:formatCode>General</c:formatCode>
                <c:ptCount val="3"/>
                <c:pt idx="0">
                  <c:v>2008</c:v>
                </c:pt>
                <c:pt idx="1">
                  <c:v>2012</c:v>
                </c:pt>
                <c:pt idx="2">
                  <c:v>2016</c:v>
                </c:pt>
              </c:numCache>
            </c:numRef>
          </c:cat>
          <c:val>
            <c:numRef>
              <c:f>'Chronological Linear Regression'!$B$3:$D$3</c:f>
              <c:numCache>
                <c:formatCode>General</c:formatCode>
                <c:ptCount val="3"/>
                <c:pt idx="0">
                  <c:v>0.96199999999999997</c:v>
                </c:pt>
                <c:pt idx="1">
                  <c:v>0.94299999999999995</c:v>
                </c:pt>
                <c:pt idx="2">
                  <c:v>0.78400000000000003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4216952"/>
        <c:axId val="254217344"/>
      </c:barChart>
      <c:catAx>
        <c:axId val="254216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17344"/>
        <c:crosses val="autoZero"/>
        <c:auto val="1"/>
        <c:lblAlgn val="ctr"/>
        <c:lblOffset val="100"/>
        <c:noMultiLvlLbl val="0"/>
      </c:catAx>
      <c:valAx>
        <c:axId val="25421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16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901578059565759E-4"/>
          <c:y val="0.89204869945750076"/>
          <c:w val="0.99798037031971498"/>
          <c:h val="8.0735008506345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1CA5-0EEF-4A9A-8C4C-472133E4279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B79F-423B-4148-8FB0-2502336DD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3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1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68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39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69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4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4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5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1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4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B79F-423B-4148-8FB0-2502336DDA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5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8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4377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10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20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0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0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2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8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6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3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3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31D20-1644-4E51-9D02-E24299774858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E548E-21B2-4257-A835-EB60B60B2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1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7143" y="1749997"/>
            <a:ext cx="4603818" cy="3044951"/>
          </a:xfrm>
        </p:spPr>
        <p:txBody>
          <a:bodyPr anchor="ctr">
            <a:normAutofit/>
          </a:bodyPr>
          <a:lstStyle/>
          <a:p>
            <a:pPr algn="r"/>
            <a:r>
              <a:rPr lang="en-US" sz="3600" cap="none" dirty="0" smtClean="0">
                <a:solidFill>
                  <a:srgbClr val="FF0000"/>
                </a:solidFill>
              </a:rPr>
              <a:t>DATA SCIENCE FOR</a:t>
            </a:r>
            <a:br>
              <a:rPr lang="en-US" sz="3600" cap="none" dirty="0" smtClean="0">
                <a:solidFill>
                  <a:srgbClr val="FF0000"/>
                </a:solidFill>
              </a:rPr>
            </a:br>
            <a:r>
              <a:rPr lang="en-US" sz="3600" cap="none" dirty="0" smtClean="0">
                <a:solidFill>
                  <a:srgbClr val="FF0000"/>
                </a:solidFill>
              </a:rPr>
              <a:t>U.S. GENERAL ELECTION OUTCOMES</a:t>
            </a:r>
            <a:endParaRPr lang="en-US" sz="3600" cap="none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-6858"/>
            <a:ext cx="6864858" cy="686485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67144" y="4822889"/>
            <a:ext cx="4603817" cy="1361762"/>
          </a:xfrm>
        </p:spPr>
        <p:txBody>
          <a:bodyPr>
            <a:normAutofit/>
          </a:bodyPr>
          <a:lstStyle/>
          <a:p>
            <a:pPr algn="r"/>
            <a:r>
              <a:rPr lang="en-US" sz="3200" cap="none" dirty="0" smtClean="0"/>
              <a:t>FRANK SCHIEBER</a:t>
            </a:r>
          </a:p>
          <a:p>
            <a:pPr algn="r"/>
            <a:r>
              <a:rPr lang="en-US" sz="2800" cap="none" dirty="0" smtClean="0"/>
              <a:t>DECEMBER 20, 2017</a:t>
            </a:r>
            <a:endParaRPr lang="en-US" sz="28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54" y="376365"/>
            <a:ext cx="1325507" cy="13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1"/>
            <a:ext cx="12191999" cy="1109471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Model Selection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056" y="2271888"/>
            <a:ext cx="5372035" cy="257171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Linear regression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Train-test-split (TTS)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Cross-validation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Scatterplots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91" y="1573515"/>
            <a:ext cx="4820370" cy="396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96696"/>
            <a:ext cx="10210798" cy="682022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Chronological Approach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985820"/>
              </p:ext>
            </p:extLst>
          </p:nvPr>
        </p:nvGraphicFramePr>
        <p:xfrm>
          <a:off x="2509688" y="1678718"/>
          <a:ext cx="7474247" cy="4867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17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96696"/>
            <a:ext cx="10210798" cy="682022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Chronological Approach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414" y="1947606"/>
            <a:ext cx="10210797" cy="40051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Full estimated feature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Estimated features lower </a:t>
            </a:r>
            <a:r>
              <a:rPr lang="en-US" sz="3600" dirty="0"/>
              <a:t>predictive value </a:t>
            </a:r>
            <a:r>
              <a:rPr lang="en-US" sz="3600" dirty="0" smtClean="0"/>
              <a:t>for Republican votes than Democrat votes, especially in 2016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88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96696"/>
            <a:ext cx="10210798" cy="682022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Compiled Approach: Democrat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1922" y="3245182"/>
            <a:ext cx="3991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Test score = 0.977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37" y="2472626"/>
            <a:ext cx="5276485" cy="40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96696"/>
            <a:ext cx="10210798" cy="682022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Compiled Approach: Republican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1922" y="3245182"/>
            <a:ext cx="3991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Test score = 0.979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2503107"/>
            <a:ext cx="5559194" cy="3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96696"/>
            <a:ext cx="10210798" cy="682022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Compiled Approach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414" y="1947606"/>
            <a:ext cx="10210797" cy="40051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Estimated Social </a:t>
            </a:r>
            <a:r>
              <a:rPr lang="en-US" sz="2800" dirty="0"/>
              <a:t>subject </a:t>
            </a:r>
            <a:r>
              <a:rPr lang="en-US" sz="2800" dirty="0" smtClean="0"/>
              <a:t>feature subset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Households by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Relationship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Marital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Estimated Social features </a:t>
            </a:r>
            <a:r>
              <a:rPr lang="en-US" sz="2800" i="1" dirty="0" smtClean="0"/>
              <a:t>slightly</a:t>
            </a:r>
            <a:r>
              <a:rPr lang="en-US" sz="2800" dirty="0" smtClean="0"/>
              <a:t> higher </a:t>
            </a:r>
            <a:r>
              <a:rPr lang="en-US" sz="2800" dirty="0"/>
              <a:t>predictive value </a:t>
            </a:r>
            <a:r>
              <a:rPr lang="en-US" sz="2800" dirty="0" smtClean="0"/>
              <a:t>for Republican votes than Democrat votes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Scatterplots highly linear and positive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55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71583"/>
            <a:ext cx="10210798" cy="707135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Conclusion</a:t>
            </a:r>
            <a:endParaRPr lang="en-US" sz="54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half" idx="2"/>
          </p:nvPr>
        </p:nvSpPr>
        <p:spPr>
          <a:xfrm>
            <a:off x="7132321" y="2048256"/>
            <a:ext cx="4351927" cy="394452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U.S. Census data, specifically from the American Community Survey, is </a:t>
            </a:r>
            <a:r>
              <a:rPr lang="en-US" sz="2800" b="1" dirty="0" smtClean="0"/>
              <a:t>highly effective</a:t>
            </a:r>
            <a:r>
              <a:rPr lang="en-US" sz="2800" dirty="0" smtClean="0"/>
              <a:t> in predicting state voting values</a:t>
            </a:r>
            <a:endParaRPr lang="en-US" sz="28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" y="2048256"/>
            <a:ext cx="6193537" cy="39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6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ata-science-capst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0" y="124427"/>
            <a:ext cx="8483157" cy="565335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870211" y="5014624"/>
            <a:ext cx="4603817" cy="1910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FRANK SCHIEBER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678.773.4069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tx2"/>
                </a:solidFill>
              </a:rPr>
              <a:t>frankschieber@att.net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2" r="27252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6036627" cy="707135"/>
          </a:xfrm>
        </p:spPr>
        <p:txBody>
          <a:bodyPr anchor="t"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Project Thesis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1572768"/>
            <a:ext cx="6036627" cy="4218432"/>
          </a:xfrm>
        </p:spPr>
        <p:txBody>
          <a:bodyPr anchor="ctr">
            <a:noAutofit/>
          </a:bodyPr>
          <a:lstStyle/>
          <a:p>
            <a:r>
              <a:rPr lang="en-US" sz="4000" dirty="0" smtClean="0"/>
              <a:t>How intensely do U.S</a:t>
            </a:r>
            <a:r>
              <a:rPr lang="en-US" sz="4000" dirty="0" smtClean="0"/>
              <a:t>. Census Bureau features and data </a:t>
            </a:r>
            <a:r>
              <a:rPr lang="en-US" sz="4000" dirty="0" smtClean="0"/>
              <a:t>correlate with U.S</a:t>
            </a:r>
            <a:r>
              <a:rPr lang="en-US" sz="4000" dirty="0" smtClean="0"/>
              <a:t>. General Election votes?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950975"/>
          </a:xfrm>
        </p:spPr>
        <p:txBody>
          <a:bodyPr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10" y="2186019"/>
            <a:ext cx="3998978" cy="2249425"/>
          </a:xfrm>
          <a:prstGeom prst="rect">
            <a:avLst/>
          </a:prstGeom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3057164" y="4416899"/>
            <a:ext cx="6077671" cy="411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200" dirty="0" smtClean="0">
                <a:solidFill>
                  <a:srgbClr val="FF0000"/>
                </a:solidFill>
              </a:rPr>
              <a:t>https://www.census.gov/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9288" y="2579207"/>
            <a:ext cx="6142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“The </a:t>
            </a:r>
            <a:r>
              <a:rPr lang="en-US" sz="3200" dirty="0"/>
              <a:t>leading source of quality data about the nation's people and </a:t>
            </a:r>
            <a:r>
              <a:rPr lang="en-US" sz="3200" dirty="0" smtClean="0"/>
              <a:t>economy”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65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950975"/>
          </a:xfrm>
        </p:spPr>
        <p:txBody>
          <a:bodyPr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67" y="2588985"/>
            <a:ext cx="4605286" cy="17269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67015" y="2502658"/>
            <a:ext cx="54864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“Ongoing </a:t>
            </a:r>
            <a:r>
              <a:rPr lang="en-US" sz="3200" dirty="0"/>
              <a:t>survey that provides vital information on a yearly basis about our nation and its </a:t>
            </a:r>
            <a:r>
              <a:rPr lang="en-US" sz="3200" dirty="0" smtClean="0"/>
              <a:t>people.”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928050" y="4861897"/>
            <a:ext cx="10825365" cy="52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https://www.census.gov/programs-surveys/acs.html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950975"/>
          </a:xfrm>
        </p:spPr>
        <p:txBody>
          <a:bodyPr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67" y="2588985"/>
            <a:ext cx="4605286" cy="17269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72784" y="2184241"/>
            <a:ext cx="54955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“Information </a:t>
            </a:r>
            <a:r>
              <a:rPr lang="en-US" sz="2800" dirty="0"/>
              <a:t>from the survey generates data that help determine how more than </a:t>
            </a:r>
            <a:r>
              <a:rPr lang="en-US" sz="3200" b="1" dirty="0"/>
              <a:t>$675 billion in federal and state funds </a:t>
            </a:r>
            <a:r>
              <a:rPr lang="en-US" sz="2800" dirty="0"/>
              <a:t>are distributed each year</a:t>
            </a:r>
            <a:r>
              <a:rPr lang="en-US" sz="2800" dirty="0" smtClean="0"/>
              <a:t>.”</a:t>
            </a:r>
            <a:endParaRPr lang="en-US" sz="28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28050" y="4861897"/>
            <a:ext cx="10825365" cy="52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https://www.census.gov/programs-surveys/acs.html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2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950975"/>
          </a:xfrm>
        </p:spPr>
        <p:txBody>
          <a:bodyPr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0" y="4664551"/>
            <a:ext cx="10063038" cy="485267"/>
          </a:xfrm>
        </p:spPr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FF0000"/>
                </a:solidFill>
              </a:rPr>
              <a:t>http</a:t>
            </a:r>
            <a:r>
              <a:rPr lang="en-US" sz="3200" dirty="0">
                <a:solidFill>
                  <a:srgbClr val="FF0000"/>
                </a:solidFill>
              </a:rPr>
              <a:t>://www.presidency.ucsb.edu/elections.php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23" y="2170434"/>
            <a:ext cx="2368296" cy="236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338" y="2170434"/>
            <a:ext cx="7367752" cy="4630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37010" y="2973039"/>
            <a:ext cx="70180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“Non-profit </a:t>
            </a:r>
            <a:r>
              <a:rPr lang="en-US" sz="3200" dirty="0"/>
              <a:t>and non-partisan, </a:t>
            </a:r>
            <a:r>
              <a:rPr lang="en-US" sz="3200" dirty="0" smtClean="0"/>
              <a:t>the </a:t>
            </a:r>
            <a:r>
              <a:rPr lang="en-US" sz="3200" dirty="0"/>
              <a:t>leading source of presidential documents on the </a:t>
            </a:r>
            <a:r>
              <a:rPr lang="en-US" sz="3200" dirty="0" smtClean="0"/>
              <a:t>internet”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9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414" y="1947606"/>
            <a:ext cx="10210797" cy="400513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50 U.S. states and District of Columbia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Puerto Rico U.S. territory and prohibited from voting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U.S. Census data from individual general election years 2008, 2012 and 2016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</a:t>
            </a:r>
            <a:r>
              <a:rPr lang="en-US" sz="2800" dirty="0" smtClean="0"/>
              <a:t>eadily available by year from 2007 to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Toughest challenge: data munging!</a:t>
            </a:r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950975"/>
          </a:xfrm>
        </p:spPr>
        <p:txBody>
          <a:bodyPr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05256" y="1785714"/>
            <a:ext cx="10446955" cy="3517806"/>
          </a:xfrm>
        </p:spPr>
        <p:txBody>
          <a:bodyPr numCol="2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U.S. Census subjects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Economic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Demographic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U.S. Census subject elements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Estimate (520 features in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trike="sngStrike" dirty="0" smtClean="0"/>
              <a:t>Margin of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trike="sngStrike" dirty="0" smtClean="0"/>
              <a:t>Percent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trike="sngStrike" dirty="0" smtClean="0"/>
              <a:t>Percent margin of error</a:t>
            </a:r>
            <a:endParaRPr lang="en-US" sz="2400" strike="sngStrik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950975"/>
          </a:xfrm>
        </p:spPr>
        <p:txBody>
          <a:bodyPr>
            <a:noAutofit/>
          </a:bodyPr>
          <a:lstStyle/>
          <a:p>
            <a:pPr algn="ctr"/>
            <a:r>
              <a:rPr lang="en-US" sz="5400" cap="none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sz="54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8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4" y="5396421"/>
            <a:ext cx="1325507" cy="134569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9115" y="2191663"/>
            <a:ext cx="6483096" cy="1517904"/>
          </a:xfrm>
        </p:spPr>
        <p:txBody>
          <a:bodyPr>
            <a:noAutofit/>
          </a:bodyPr>
          <a:lstStyle/>
          <a:p>
            <a:r>
              <a:rPr lang="en-US" sz="4400" dirty="0" smtClean="0"/>
              <a:t>= ‘Democrat Votes’</a:t>
            </a:r>
            <a:endParaRPr lang="en-US" sz="4400" dirty="0"/>
          </a:p>
          <a:p>
            <a:r>
              <a:rPr lang="en-US" sz="4400" dirty="0" smtClean="0"/>
              <a:t>= ‘Republican Votes’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6" y="1248556"/>
            <a:ext cx="3122609" cy="41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6048</TotalTime>
  <Words>338</Words>
  <Application>Microsoft Office PowerPoint</Application>
  <PresentationFormat>Widescreen</PresentationFormat>
  <Paragraphs>77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Circuit</vt:lpstr>
      <vt:lpstr>DATA SCIENCE FOR U.S. GENERAL ELECTION OUTCOMES</vt:lpstr>
      <vt:lpstr>Project Thesis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PowerPoint Presentation</vt:lpstr>
      <vt:lpstr>Model Selection</vt:lpstr>
      <vt:lpstr>Chronological Approach</vt:lpstr>
      <vt:lpstr>Chronological Approach</vt:lpstr>
      <vt:lpstr>Compiled Approach: Democrat</vt:lpstr>
      <vt:lpstr>Compiled Approach: Republican</vt:lpstr>
      <vt:lpstr>Compiled Approach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immersive Capstone concepts</dc:title>
  <dc:creator>Frank Schieber</dc:creator>
  <cp:lastModifiedBy>Frank Schieber</cp:lastModifiedBy>
  <cp:revision>155</cp:revision>
  <dcterms:created xsi:type="dcterms:W3CDTF">2017-10-24T01:05:25Z</dcterms:created>
  <dcterms:modified xsi:type="dcterms:W3CDTF">2018-01-10T22:14:53Z</dcterms:modified>
</cp:coreProperties>
</file>